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4" r:id="rId1"/>
  </p:sldMasterIdLst>
  <p:notesMasterIdLst>
    <p:notesMasterId r:id="rId12"/>
  </p:notesMasterIdLst>
  <p:sldIdLst>
    <p:sldId id="257" r:id="rId2"/>
    <p:sldId id="278" r:id="rId3"/>
    <p:sldId id="261" r:id="rId4"/>
    <p:sldId id="264" r:id="rId5"/>
    <p:sldId id="293" r:id="rId6"/>
    <p:sldId id="288" r:id="rId7"/>
    <p:sldId id="289" r:id="rId8"/>
    <p:sldId id="290" r:id="rId9"/>
    <p:sldId id="291" r:id="rId10"/>
    <p:sldId id="292" r:id="rId11"/>
  </p:sldIdLst>
  <p:sldSz cx="9144000" cy="5143500" type="screen16x9"/>
  <p:notesSz cx="6858000" cy="9144000"/>
  <p:embeddedFontLst>
    <p:embeddedFont>
      <p:font typeface="Gill Sans MT" panose="020B0502020104020203" pitchFamily="34" charset="77"/>
      <p:regular r:id="rId13"/>
      <p:bold r:id="rId14"/>
      <p:italic r:id="rId15"/>
      <p:boldItalic r:id="rId16"/>
    </p:embeddedFont>
    <p:embeddedFont>
      <p:font typeface="Hind" panose="02000000000000000000" pitchFamily="2" charset="77"/>
      <p:regular r:id="rId17"/>
      <p:bold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709F32B-0D28-44CB-AE27-E2D0476B2907}">
  <a:tblStyle styleId="{6709F32B-0D28-44CB-AE27-E2D0476B2907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64"/>
  </p:normalViewPr>
  <p:slideViewPr>
    <p:cSldViewPr snapToGrid="0">
      <p:cViewPr varScale="1">
        <p:scale>
          <a:sx n="149" d="100"/>
          <a:sy n="149" d="100"/>
        </p:scale>
        <p:origin x="5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jp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7159101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2859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32874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31027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06365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00197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2995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31655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9332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1535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13335" y="601724"/>
            <a:ext cx="6477805" cy="1906073"/>
          </a:xfrm>
        </p:spPr>
        <p:txBody>
          <a:bodyPr bIns="0" anchor="b">
            <a:normAutofit/>
          </a:bodyPr>
          <a:lstStyle>
            <a:lvl1pPr algn="l">
              <a:defRPr sz="49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3335" y="2648403"/>
            <a:ext cx="6477804" cy="733216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35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35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C7BC4-B1DF-3840-95FA-3F4493941195}" type="datetimeFigureOut">
              <a:rPr lang="en-US" smtClean="0"/>
              <a:t>5/9/19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12376" y="246981"/>
            <a:ext cx="3730436" cy="2319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8249" y="599230"/>
            <a:ext cx="608264" cy="377684"/>
          </a:xfrm>
        </p:spPr>
        <p:txBody>
          <a:bodyPr/>
          <a:lstStyle/>
          <a:p>
            <a:fld id="{B0DEB3B7-F56A-AB4B-92C1-52075EB63FF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813335" y="2646407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227595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C7BC4-B1DF-3840-95FA-3F4493941195}" type="datetimeFigureOut">
              <a:rPr lang="en-US" smtClean="0"/>
              <a:t>5/9/19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EB3B7-F56A-AB4B-92C1-52075EB63FF2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256505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79333" y="599230"/>
            <a:ext cx="1211807" cy="3494917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83504" y="599230"/>
            <a:ext cx="5871623" cy="34949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C7BC4-B1DF-3840-95FA-3F4493941195}" type="datetimeFigureOut">
              <a:rPr lang="en-US" smtClean="0"/>
              <a:t>5/9/19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EB3B7-F56A-AB4B-92C1-52075EB63FF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7079333" y="599230"/>
            <a:ext cx="0" cy="3494917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54417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1067087" y="912850"/>
            <a:ext cx="5972100" cy="6359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1067100" y="1706950"/>
            <a:ext cx="2977800" cy="3218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224148" y="1706950"/>
            <a:ext cx="2977800" cy="3218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608658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1067087" y="912850"/>
            <a:ext cx="5972100" cy="6359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1067087" y="1650547"/>
            <a:ext cx="5972100" cy="2764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38332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1067087" y="912850"/>
            <a:ext cx="5972100" cy="6359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1067100" y="1676800"/>
            <a:ext cx="2024100" cy="32489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6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2"/>
          </p:nvPr>
        </p:nvSpPr>
        <p:spPr>
          <a:xfrm>
            <a:off x="3194800" y="1676800"/>
            <a:ext cx="2024100" cy="32489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6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3"/>
          </p:nvPr>
        </p:nvSpPr>
        <p:spPr>
          <a:xfrm>
            <a:off x="5322501" y="1676800"/>
            <a:ext cx="2024100" cy="32489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6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80984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C7BC4-B1DF-3840-95FA-3F4493941195}" type="datetimeFigureOut">
              <a:rPr lang="en-US" smtClean="0"/>
              <a:t>5/9/19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EB3B7-F56A-AB4B-92C1-52075EB63FF2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851139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679" y="1317097"/>
            <a:ext cx="6482366" cy="1415963"/>
          </a:xfrm>
        </p:spPr>
        <p:txBody>
          <a:bodyPr anchor="b">
            <a:normAutofit/>
          </a:bodyPr>
          <a:lstStyle>
            <a:lvl1pPr algn="l"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0679" y="2854647"/>
            <a:ext cx="6472835" cy="759697"/>
          </a:xfrm>
        </p:spPr>
        <p:txBody>
          <a:bodyPr tIns="91440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C7BC4-B1DF-3840-95FA-3F4493941195}" type="datetimeFigureOut">
              <a:rPr lang="en-US" smtClean="0"/>
              <a:t>5/9/19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EB3B7-F56A-AB4B-92C1-52075EB63FF2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090679" y="2853739"/>
            <a:ext cx="647283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469257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6913" y="603667"/>
            <a:ext cx="7204226" cy="7944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498" y="1508159"/>
            <a:ext cx="3483864" cy="25864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10328" y="1513007"/>
            <a:ext cx="3483864" cy="25811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C7BC4-B1DF-3840-95FA-3F4493941195}" type="datetimeFigureOut">
              <a:rPr lang="en-US" smtClean="0"/>
              <a:t>5/9/19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EB3B7-F56A-AB4B-92C1-52075EB63FF2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435791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5394" y="603123"/>
            <a:ext cx="7205746" cy="79223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5393" y="1514662"/>
            <a:ext cx="3483864" cy="60145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5393" y="2118202"/>
            <a:ext cx="3483864" cy="19833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9272" y="1517253"/>
            <a:ext cx="3483864" cy="601678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9272" y="2116119"/>
            <a:ext cx="3483864" cy="19780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C7BC4-B1DF-3840-95FA-3F4493941195}" type="datetimeFigureOut">
              <a:rPr lang="en-US" smtClean="0"/>
              <a:t>5/9/19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EB3B7-F56A-AB4B-92C1-52075EB63FF2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47593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C7BC4-B1DF-3840-95FA-3F4493941195}" type="datetimeFigureOut">
              <a:rPr lang="en-US" smtClean="0"/>
              <a:t>5/9/19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EB3B7-F56A-AB4B-92C1-52075EB63FF2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865403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C7BC4-B1DF-3840-95FA-3F4493941195}" type="datetimeFigureOut">
              <a:rPr lang="en-US" smtClean="0"/>
              <a:t>5/9/19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EB3B7-F56A-AB4B-92C1-52075EB63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66025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504" y="599230"/>
            <a:ext cx="2454824" cy="1685338"/>
          </a:xfrm>
        </p:spPr>
        <p:txBody>
          <a:bodyPr anchor="b">
            <a:normAutofit/>
          </a:bodyPr>
          <a:lstStyle>
            <a:lvl1pPr algn="l"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2785" y="599230"/>
            <a:ext cx="4509353" cy="349412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3504" y="2404119"/>
            <a:ext cx="2456260" cy="1686136"/>
          </a:xfrm>
        </p:spPr>
        <p:txBody>
          <a:bodyPr/>
          <a:lstStyle>
            <a:lvl1pPr marL="0" indent="0" algn="l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C7BC4-B1DF-3840-95FA-3F4493941195}" type="datetimeFigureOut">
              <a:rPr lang="en-US" smtClean="0"/>
              <a:t>5/9/19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EB3B7-F56A-AB4B-92C1-52075EB63FF2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086210" y="2404118"/>
            <a:ext cx="245211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629811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5608041" y="361628"/>
            <a:ext cx="3055900" cy="3861826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405" y="847135"/>
            <a:ext cx="4149246" cy="1372938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3292" y="841907"/>
            <a:ext cx="2093378" cy="2899745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7747" y="2359494"/>
            <a:ext cx="4143303" cy="1502807"/>
          </a:xfrm>
        </p:spPr>
        <p:txBody>
          <a:bodyPr>
            <a:normAutofit/>
          </a:bodyPr>
          <a:lstStyle>
            <a:lvl1pPr marL="0" indent="0" algn="l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85537" y="4102393"/>
            <a:ext cx="4145513" cy="240092"/>
          </a:xfrm>
        </p:spPr>
        <p:txBody>
          <a:bodyPr/>
          <a:lstStyle>
            <a:lvl1pPr algn="l">
              <a:defRPr/>
            </a:lvl1pPr>
          </a:lstStyle>
          <a:p>
            <a:fld id="{92BC7BC4-B1DF-3840-95FA-3F4493941195}" type="datetimeFigureOut">
              <a:rPr lang="en-US" smtClean="0"/>
              <a:t>5/9/19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85537" y="238981"/>
            <a:ext cx="4155753" cy="24069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DEB3B7-F56A-AB4B-92C1-52075EB63FF2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085537" y="2357704"/>
            <a:ext cx="414551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429931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1514607"/>
            <a:ext cx="9144000" cy="3079456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88685" y="603390"/>
            <a:ext cx="7202456" cy="7869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8685" y="1511799"/>
            <a:ext cx="7202456" cy="2587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65604" y="247778"/>
            <a:ext cx="2625536" cy="231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BC7BC4-B1DF-3840-95FA-3F4493941195}" type="datetimeFigureOut">
              <a:rPr lang="en-US" smtClean="0"/>
              <a:t>5/9/19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684" y="246981"/>
            <a:ext cx="4454127" cy="231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0046" y="599230"/>
            <a:ext cx="608264" cy="37768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100">
                <a:solidFill>
                  <a:schemeClr val="accent1"/>
                </a:solidFill>
              </a:defRPr>
            </a:lvl1pPr>
          </a:lstStyle>
          <a:p>
            <a:fld id="{B0DEB3B7-F56A-AB4B-92C1-52075EB63FF2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4596310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5773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5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35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05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692942" y="995689"/>
            <a:ext cx="636508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" sz="3200" b="1" dirty="0">
                <a:latin typeface="+mn-lt"/>
              </a:rPr>
              <a:t>XÂY DỰNG HỆ THỐNG QUẢN LÝ PHÁT TRIỂN PHẦN MỀM THEO PHƯƠNG PHÁP AGILE</a:t>
            </a:r>
            <a:endParaRPr lang="en-US" sz="3200" b="1" dirty="0">
              <a:latin typeface="+mn-lt"/>
            </a:endParaRPr>
          </a:p>
        </p:txBody>
      </p:sp>
      <p:sp>
        <p:nvSpPr>
          <p:cNvPr id="12" name="Shape 166"/>
          <p:cNvSpPr txBox="1">
            <a:spLocks/>
          </p:cNvSpPr>
          <p:nvPr/>
        </p:nvSpPr>
        <p:spPr>
          <a:xfrm>
            <a:off x="3737006" y="3280087"/>
            <a:ext cx="3821082" cy="105616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C4587"/>
              </a:buClr>
              <a:buSzPct val="100000"/>
              <a:buFont typeface="Hind"/>
              <a:buChar char="›"/>
              <a:defRPr sz="2400" b="0" i="0" u="none" strike="noStrike" cap="none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1C4587"/>
              </a:buClr>
              <a:buSzPct val="100000"/>
              <a:buFont typeface="Hind"/>
              <a:buChar char="›"/>
              <a:defRPr sz="2400" b="0" i="0" u="none" strike="noStrike" cap="none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1C4587"/>
              </a:buClr>
              <a:buSzPct val="100000"/>
              <a:buFont typeface="Hind"/>
              <a:buChar char="›"/>
              <a:defRPr sz="2400" b="0" i="0" u="none" strike="noStrike" cap="none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C4587"/>
              </a:buClr>
              <a:buSzPct val="100000"/>
              <a:buFont typeface="Hind"/>
              <a:buChar char="›"/>
              <a:defRPr sz="2400" b="0" i="0" u="none" strike="noStrike" cap="none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C4587"/>
              </a:buClr>
              <a:buSzPct val="100000"/>
              <a:buFont typeface="Hind"/>
              <a:buChar char="›"/>
              <a:defRPr sz="2400" b="0" i="0" u="none" strike="noStrike" cap="none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C4587"/>
              </a:buClr>
              <a:buSzPct val="100000"/>
              <a:buFont typeface="Hind"/>
              <a:buChar char="›"/>
              <a:defRPr sz="2400" b="0" i="0" u="none" strike="noStrike" cap="none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C4587"/>
              </a:buClr>
              <a:buSzPct val="100000"/>
              <a:buFont typeface="Hind"/>
              <a:buChar char="›"/>
              <a:defRPr sz="2400" b="0" i="0" u="none" strike="noStrike" cap="none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C4587"/>
              </a:buClr>
              <a:buSzPct val="100000"/>
              <a:buFont typeface="Hind"/>
              <a:buChar char="›"/>
              <a:defRPr sz="2400" b="0" i="0" u="none" strike="noStrike" cap="none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1C4587"/>
              </a:buClr>
              <a:buSzPct val="100000"/>
              <a:buFont typeface="Hind"/>
              <a:buChar char="»"/>
              <a:defRPr sz="2400" b="0" i="0" u="none" strike="noStrike" cap="none">
                <a:solidFill>
                  <a:srgbClr val="FFFFFF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dirty="0" err="1">
                <a:solidFill>
                  <a:schemeClr val="tx1"/>
                </a:solidFill>
                <a:latin typeface="+mj-lt"/>
              </a:rPr>
              <a:t>Phạm</a:t>
            </a:r>
            <a:r>
              <a:rPr lang="en" sz="1800" dirty="0">
                <a:solidFill>
                  <a:schemeClr val="tx1"/>
                </a:solidFill>
                <a:latin typeface="+mj-lt"/>
              </a:rPr>
              <a:t> </a:t>
            </a:r>
            <a:r>
              <a:rPr lang="en" sz="1800" dirty="0" err="1">
                <a:solidFill>
                  <a:schemeClr val="tx1"/>
                </a:solidFill>
                <a:latin typeface="+mj-lt"/>
              </a:rPr>
              <a:t>Hồng</a:t>
            </a:r>
            <a:r>
              <a:rPr lang="en" sz="1800" dirty="0">
                <a:solidFill>
                  <a:schemeClr val="tx1"/>
                </a:solidFill>
                <a:latin typeface="+mj-lt"/>
              </a:rPr>
              <a:t> Cang	  15110014</a:t>
            </a:r>
          </a:p>
          <a:p>
            <a:pPr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 dirty="0">
                <a:solidFill>
                  <a:schemeClr val="tx1"/>
                </a:solidFill>
                <a:latin typeface="+mj-lt"/>
              </a:rPr>
              <a:t>Lê Minh </a:t>
            </a:r>
            <a:r>
              <a:rPr lang="en" sz="1800" dirty="0" err="1">
                <a:solidFill>
                  <a:schemeClr val="tx1"/>
                </a:solidFill>
                <a:latin typeface="+mj-lt"/>
              </a:rPr>
              <a:t>Chương</a:t>
            </a:r>
            <a:r>
              <a:rPr lang="en" sz="1800" dirty="0">
                <a:solidFill>
                  <a:schemeClr val="tx1"/>
                </a:solidFill>
                <a:latin typeface="+mj-lt"/>
              </a:rPr>
              <a:t>	  15110020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1485900" y="1878807"/>
            <a:ext cx="5553287" cy="1263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/>
            <a:r>
              <a:rPr lang="en" sz="3200">
                <a:latin typeface="+mj-lt"/>
              </a:rPr>
              <a:t>CẢM ƠN THẦY CÔ VÀ CÁC BẠN ĐÃ LẮNG NGHE</a:t>
            </a:r>
          </a:p>
        </p:txBody>
      </p:sp>
    </p:spTree>
    <p:extLst>
      <p:ext uri="{BB962C8B-B14F-4D97-AF65-F5344CB8AC3E}">
        <p14:creationId xmlns:p14="http://schemas.microsoft.com/office/powerpoint/2010/main" val="25655447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/>
          <p:nvPr/>
        </p:nvSpPr>
        <p:spPr>
          <a:xfrm>
            <a:off x="3076725" y="896773"/>
            <a:ext cx="4596701" cy="3578584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noFill/>
          <a:ln w="9525" cap="flat" cmpd="sng">
            <a:solidFill>
              <a:srgbClr val="6699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1" name="Shape 331"/>
          <p:cNvSpPr/>
          <p:nvPr/>
        </p:nvSpPr>
        <p:spPr>
          <a:xfrm>
            <a:off x="3269080" y="1086811"/>
            <a:ext cx="4212000" cy="2689499"/>
          </a:xfrm>
          <a:prstGeom prst="rect">
            <a:avLst/>
          </a:prstGeom>
          <a:solidFill>
            <a:srgbClr val="FFFFFF">
              <a:alpha val="14229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lang="en" sz="1000">
              <a:solidFill>
                <a:srgbClr val="FFFFFF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32" name="Shape 332"/>
          <p:cNvSpPr txBox="1">
            <a:spLocks noGrp="1"/>
          </p:cNvSpPr>
          <p:nvPr>
            <p:ph type="body" idx="4294967295"/>
          </p:nvPr>
        </p:nvSpPr>
        <p:spPr>
          <a:xfrm>
            <a:off x="0" y="688975"/>
            <a:ext cx="2447925" cy="174625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600" b="1">
                <a:latin typeface="+mj-lt"/>
              </a:rPr>
              <a:t>GIỚI THIỆU CHUNG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400">
                <a:latin typeface="+mj-lt"/>
              </a:rPr>
              <a:t>Hệ thống hỗ trợ đội ngũ phát triển phần mềm quản lý các story, task, backlog, sprint, release, version theo phương pháp phát triển phần mềm Agile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9081" y="1086811"/>
            <a:ext cx="4212000" cy="269223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1067087" y="259897"/>
            <a:ext cx="5972100" cy="635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dirty="0">
                <a:latin typeface="+mj-lt"/>
              </a:rPr>
              <a:t>NỘI DUNG</a:t>
            </a:r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1067087" y="1308716"/>
            <a:ext cx="5972100" cy="2185648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rgbClr val="00B0F0"/>
              </a:buClr>
            </a:pPr>
            <a:r>
              <a:rPr lang="en" sz="2700" dirty="0" err="1">
                <a:latin typeface="+mj-lt"/>
              </a:rPr>
              <a:t>Mục</a:t>
            </a:r>
            <a:r>
              <a:rPr lang="en" sz="2700" dirty="0">
                <a:latin typeface="+mj-lt"/>
              </a:rPr>
              <a:t> </a:t>
            </a:r>
            <a:r>
              <a:rPr lang="en" sz="2700" dirty="0" err="1">
                <a:latin typeface="+mj-lt"/>
              </a:rPr>
              <a:t>tiêu</a:t>
            </a:r>
            <a:endParaRPr lang="en" sz="2700" dirty="0">
              <a:latin typeface="+mj-lt"/>
            </a:endParaRPr>
          </a:p>
          <a:p>
            <a:pPr marL="457200" lvl="0" indent="-228600" rtl="0">
              <a:spcBef>
                <a:spcPts val="0"/>
              </a:spcBef>
              <a:buClr>
                <a:srgbClr val="00B0F0"/>
              </a:buClr>
            </a:pPr>
            <a:r>
              <a:rPr lang="en" sz="2700" dirty="0" err="1">
                <a:latin typeface="+mj-lt"/>
              </a:rPr>
              <a:t>Nội</a:t>
            </a:r>
            <a:r>
              <a:rPr lang="en" sz="2700" dirty="0">
                <a:latin typeface="+mj-lt"/>
              </a:rPr>
              <a:t> dung </a:t>
            </a:r>
            <a:r>
              <a:rPr lang="en" sz="2700" dirty="0" err="1">
                <a:latin typeface="+mj-lt"/>
              </a:rPr>
              <a:t>thực</a:t>
            </a:r>
            <a:r>
              <a:rPr lang="en" sz="2700" dirty="0">
                <a:latin typeface="+mj-lt"/>
              </a:rPr>
              <a:t> </a:t>
            </a:r>
            <a:r>
              <a:rPr lang="en" sz="2700" dirty="0" err="1">
                <a:latin typeface="+mj-lt"/>
              </a:rPr>
              <a:t>hiện</a:t>
            </a:r>
            <a:endParaRPr lang="en" sz="2700" dirty="0">
              <a:latin typeface="+mj-lt"/>
            </a:endParaRPr>
          </a:p>
          <a:p>
            <a:pPr marL="457200" lvl="0" indent="-228600" rtl="0">
              <a:spcBef>
                <a:spcPts val="0"/>
              </a:spcBef>
              <a:buClr>
                <a:srgbClr val="00B0F0"/>
              </a:buClr>
            </a:pPr>
            <a:r>
              <a:rPr lang="en" sz="2700" dirty="0" err="1">
                <a:latin typeface="+mj-lt"/>
              </a:rPr>
              <a:t>Khối</a:t>
            </a:r>
            <a:r>
              <a:rPr lang="en" sz="2700" dirty="0">
                <a:latin typeface="+mj-lt"/>
              </a:rPr>
              <a:t> </a:t>
            </a:r>
            <a:r>
              <a:rPr lang="en" sz="2700" dirty="0" err="1">
                <a:latin typeface="+mj-lt"/>
              </a:rPr>
              <a:t>lượng</a:t>
            </a:r>
            <a:r>
              <a:rPr lang="en" sz="2700" dirty="0">
                <a:latin typeface="+mj-lt"/>
              </a:rPr>
              <a:t> </a:t>
            </a:r>
            <a:r>
              <a:rPr lang="en" sz="2700" dirty="0" err="1">
                <a:latin typeface="+mj-lt"/>
              </a:rPr>
              <a:t>công</a:t>
            </a:r>
            <a:r>
              <a:rPr lang="en" sz="2700" dirty="0">
                <a:latin typeface="+mj-lt"/>
              </a:rPr>
              <a:t> </a:t>
            </a:r>
            <a:r>
              <a:rPr lang="en" sz="2700" dirty="0" err="1">
                <a:latin typeface="+mj-lt"/>
              </a:rPr>
              <a:t>việc</a:t>
            </a:r>
            <a:r>
              <a:rPr lang="en" sz="2700" dirty="0">
                <a:latin typeface="+mj-lt"/>
              </a:rPr>
              <a:t> </a:t>
            </a:r>
            <a:r>
              <a:rPr lang="en" sz="2700" dirty="0" err="1">
                <a:latin typeface="+mj-lt"/>
              </a:rPr>
              <a:t>đã</a:t>
            </a:r>
            <a:r>
              <a:rPr lang="en" sz="2700" dirty="0">
                <a:latin typeface="+mj-lt"/>
              </a:rPr>
              <a:t> </a:t>
            </a:r>
            <a:r>
              <a:rPr lang="en" sz="2700" dirty="0" err="1">
                <a:latin typeface="+mj-lt"/>
              </a:rPr>
              <a:t>thực</a:t>
            </a:r>
            <a:r>
              <a:rPr lang="en" sz="2700" dirty="0">
                <a:latin typeface="+mj-lt"/>
              </a:rPr>
              <a:t> </a:t>
            </a:r>
            <a:r>
              <a:rPr lang="en" sz="2700" dirty="0" err="1">
                <a:latin typeface="+mj-lt"/>
              </a:rPr>
              <a:t>hiện</a:t>
            </a:r>
            <a:endParaRPr lang="en" sz="2700" dirty="0">
              <a:latin typeface="+mj-lt"/>
            </a:endParaRPr>
          </a:p>
          <a:p>
            <a:pPr marL="457200" lvl="0" indent="-228600" rtl="0">
              <a:spcBef>
                <a:spcPts val="0"/>
              </a:spcBef>
              <a:buClr>
                <a:srgbClr val="00B0F0"/>
              </a:buClr>
            </a:pPr>
            <a:r>
              <a:rPr lang="en" sz="2700" dirty="0" err="1">
                <a:latin typeface="+mj-lt"/>
              </a:rPr>
              <a:t>Khó</a:t>
            </a:r>
            <a:r>
              <a:rPr lang="en" sz="2700" dirty="0">
                <a:latin typeface="+mj-lt"/>
              </a:rPr>
              <a:t> </a:t>
            </a:r>
            <a:r>
              <a:rPr lang="en" sz="2700" dirty="0" err="1">
                <a:latin typeface="+mj-lt"/>
              </a:rPr>
              <a:t>khăn</a:t>
            </a:r>
            <a:endParaRPr lang="en" sz="2700" dirty="0">
              <a:latin typeface="+mj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>
            <a:spLocks noGrp="1"/>
          </p:cNvSpPr>
          <p:nvPr>
            <p:ph type="title"/>
          </p:nvPr>
        </p:nvSpPr>
        <p:spPr>
          <a:xfrm>
            <a:off x="1067099" y="153620"/>
            <a:ext cx="5972100" cy="635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>
                <a:latin typeface="+mj-lt"/>
              </a:rPr>
              <a:t>MỤC TIÊU</a:t>
            </a:r>
          </a:p>
        </p:txBody>
      </p:sp>
      <p:sp>
        <p:nvSpPr>
          <p:cNvPr id="214" name="Shape 214"/>
          <p:cNvSpPr txBox="1">
            <a:spLocks noGrp="1"/>
          </p:cNvSpPr>
          <p:nvPr>
            <p:ph type="body" idx="1"/>
          </p:nvPr>
        </p:nvSpPr>
        <p:spPr>
          <a:xfrm>
            <a:off x="1067099" y="984847"/>
            <a:ext cx="6048076" cy="3173805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lvl="0" indent="-171450">
              <a:buClr>
                <a:srgbClr val="00B0F0"/>
              </a:buClr>
              <a:buSzPct val="110000"/>
            </a:pPr>
            <a:r>
              <a:rPr lang="en" sz="1800" dirty="0" err="1">
                <a:latin typeface="+mj-lt"/>
              </a:rPr>
              <a:t>Tìm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hiểu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đặc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điểm</a:t>
            </a:r>
            <a:r>
              <a:rPr lang="en" sz="1800" dirty="0">
                <a:latin typeface="+mj-lt"/>
              </a:rPr>
              <a:t>, </a:t>
            </a:r>
            <a:r>
              <a:rPr lang="en" sz="1800" dirty="0" err="1">
                <a:latin typeface="+mj-lt"/>
              </a:rPr>
              <a:t>các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tính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năng</a:t>
            </a:r>
            <a:r>
              <a:rPr lang="en" sz="1800" dirty="0">
                <a:latin typeface="+mj-lt"/>
              </a:rPr>
              <a:t>, </a:t>
            </a:r>
            <a:r>
              <a:rPr lang="en" sz="1800" dirty="0" err="1">
                <a:latin typeface="+mj-lt"/>
              </a:rPr>
              <a:t>cách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thức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hoạt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động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của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hệ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thống</a:t>
            </a:r>
            <a:endParaRPr lang="en" sz="1800" dirty="0">
              <a:latin typeface="+mj-lt"/>
            </a:endParaRPr>
          </a:p>
          <a:p>
            <a:pPr marL="171450" lvl="0" indent="-171450">
              <a:buClr>
                <a:srgbClr val="00B0F0"/>
              </a:buClr>
              <a:buSzPct val="110000"/>
            </a:pPr>
            <a:r>
              <a:rPr lang="en" sz="1800" dirty="0" err="1">
                <a:latin typeface="+mj-lt"/>
              </a:rPr>
              <a:t>Tìm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hiểu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công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nghệ</a:t>
            </a:r>
            <a:r>
              <a:rPr lang="en" sz="1800" dirty="0">
                <a:latin typeface="+mj-lt"/>
              </a:rPr>
              <a:t> MERN </a:t>
            </a:r>
            <a:r>
              <a:rPr lang="en" sz="1800" dirty="0" err="1">
                <a:latin typeface="+mj-lt"/>
              </a:rPr>
              <a:t>để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áp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dụng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vào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xây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dựng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hệ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thống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theo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đúng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yêu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cầu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nghiệp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vụ</a:t>
            </a:r>
            <a:r>
              <a:rPr lang="en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và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đáp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ứng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đúng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yêu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cầu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của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người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dùng</a:t>
            </a:r>
            <a:r>
              <a:rPr lang="en-US" sz="1800" dirty="0">
                <a:latin typeface="+mj-lt"/>
              </a:rPr>
              <a:t>.</a:t>
            </a:r>
          </a:p>
          <a:p>
            <a:pPr marL="171450" lvl="0" indent="-171450">
              <a:buClr>
                <a:srgbClr val="00B0F0"/>
              </a:buClr>
              <a:buSzPct val="110000"/>
            </a:pPr>
            <a:r>
              <a:rPr lang="en-US" sz="1800" dirty="0" err="1">
                <a:latin typeface="+mj-lt"/>
              </a:rPr>
              <a:t>Tối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ưu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hóa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hệ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thống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để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xử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lý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nhanh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các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công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việc</a:t>
            </a:r>
            <a:r>
              <a:rPr lang="en-US" sz="1800" dirty="0">
                <a:latin typeface="+mj-lt"/>
              </a:rPr>
              <a:t>, </a:t>
            </a:r>
            <a:r>
              <a:rPr lang="en-US" sz="1800" dirty="0" err="1">
                <a:latin typeface="+mj-lt"/>
              </a:rPr>
              <a:t>thực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hiện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realtime</a:t>
            </a:r>
            <a:r>
              <a:rPr lang="en-US" sz="1800" dirty="0">
                <a:latin typeface="+mj-lt"/>
              </a:rPr>
              <a:t>.</a:t>
            </a:r>
          </a:p>
          <a:p>
            <a:pPr marL="171450" lvl="0" indent="-171450">
              <a:buClr>
                <a:srgbClr val="00B0F0"/>
              </a:buClr>
              <a:buSzPct val="110000"/>
            </a:pPr>
            <a:r>
              <a:rPr lang="en-US" sz="1800" dirty="0" err="1">
                <a:latin typeface="+mj-lt"/>
              </a:rPr>
              <a:t>Nâng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cao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tinh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thần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tự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học</a:t>
            </a:r>
            <a:r>
              <a:rPr lang="en-US" sz="1800" dirty="0">
                <a:latin typeface="+mj-lt"/>
              </a:rPr>
              <a:t>, </a:t>
            </a:r>
            <a:r>
              <a:rPr lang="en-US" sz="1800" dirty="0" err="1">
                <a:latin typeface="+mj-lt"/>
              </a:rPr>
              <a:t>khả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năng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tìm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kiếm</a:t>
            </a:r>
            <a:r>
              <a:rPr lang="en-US" sz="1800" dirty="0">
                <a:latin typeface="+mj-lt"/>
              </a:rPr>
              <a:t>, </a:t>
            </a:r>
            <a:r>
              <a:rPr lang="en-US" sz="1800" dirty="0" err="1">
                <a:latin typeface="+mj-lt"/>
              </a:rPr>
              <a:t>thu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thập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thông</a:t>
            </a:r>
            <a:r>
              <a:rPr lang="en-US" sz="1800" dirty="0">
                <a:latin typeface="+mj-lt"/>
              </a:rPr>
              <a:t> tin </a:t>
            </a:r>
            <a:r>
              <a:rPr lang="en-US" sz="1800" dirty="0" err="1">
                <a:latin typeface="+mj-lt"/>
              </a:rPr>
              <a:t>kiến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thức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và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tự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đánh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giá</a:t>
            </a:r>
            <a:r>
              <a:rPr lang="en-US" sz="1800" dirty="0">
                <a:latin typeface="+mj-lt"/>
              </a:rPr>
              <a:t>, </a:t>
            </a:r>
            <a:r>
              <a:rPr lang="en-US" sz="1800" dirty="0" err="1">
                <a:latin typeface="+mj-lt"/>
              </a:rPr>
              <a:t>khắc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phục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được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những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ưu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nhược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điểm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của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sản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phẩm</a:t>
            </a:r>
            <a:r>
              <a:rPr lang="en-US" sz="1800" dirty="0">
                <a:latin typeface="+mj-lt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8F897-07BD-614F-ADE6-9CD9CE402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411" y="126637"/>
            <a:ext cx="5972100" cy="635999"/>
          </a:xfrm>
        </p:spPr>
        <p:txBody>
          <a:bodyPr/>
          <a:lstStyle/>
          <a:p>
            <a:r>
              <a:rPr lang="en-US" dirty="0"/>
              <a:t>Scrum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CE96A8-8B16-1443-B49D-AC14F1DAC0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411" y="762636"/>
            <a:ext cx="8415177" cy="3444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852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827805" y="119641"/>
            <a:ext cx="5972100" cy="635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dirty="0">
                <a:latin typeface="Arial" panose="020B0604020202020204" pitchFamily="34" charset="0"/>
                <a:cs typeface="Arial" panose="020B0604020202020204" pitchFamily="34" charset="0"/>
              </a:rPr>
              <a:t>NỘI DUNG THỰC </a:t>
            </a:r>
            <a:r>
              <a:rPr lang="en" dirty="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endParaRPr lang="e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1049996" y="862463"/>
            <a:ext cx="5972100" cy="324292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 lvl="0" rtl="0">
              <a:spcBef>
                <a:spcPts val="0"/>
              </a:spcBef>
              <a:buClr>
                <a:srgbClr val="00B0F0"/>
              </a:buClr>
              <a:buNone/>
            </a:pPr>
            <a:r>
              <a:rPr lang="en" sz="1800" dirty="0" err="1">
                <a:latin typeface="+mj-lt"/>
              </a:rPr>
              <a:t>Các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chức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năng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trong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hệ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thống</a:t>
            </a:r>
            <a:endParaRPr lang="en" sz="1800" dirty="0">
              <a:latin typeface="+mj-lt"/>
            </a:endParaRPr>
          </a:p>
          <a:p>
            <a:pPr marL="457200" lvl="0" indent="-228600" rtl="0">
              <a:spcBef>
                <a:spcPts val="0"/>
              </a:spcBef>
              <a:buClr>
                <a:srgbClr val="00B0F0"/>
              </a:buClr>
            </a:pPr>
            <a:r>
              <a:rPr lang="en" sz="1800" dirty="0" err="1">
                <a:latin typeface="+mj-lt"/>
              </a:rPr>
              <a:t>Quản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lý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thông</a:t>
            </a:r>
            <a:r>
              <a:rPr lang="en" sz="1800" dirty="0">
                <a:latin typeface="+mj-lt"/>
              </a:rPr>
              <a:t> tin </a:t>
            </a:r>
            <a:r>
              <a:rPr lang="en" sz="1800" dirty="0" err="1">
                <a:latin typeface="+mj-lt"/>
              </a:rPr>
              <a:t>dự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án</a:t>
            </a:r>
            <a:endParaRPr lang="en" sz="1800" dirty="0">
              <a:latin typeface="+mj-lt"/>
            </a:endParaRPr>
          </a:p>
          <a:p>
            <a:pPr marL="457200" lvl="0" indent="-228600" rtl="0">
              <a:spcBef>
                <a:spcPts val="0"/>
              </a:spcBef>
              <a:buClr>
                <a:srgbClr val="00B0F0"/>
              </a:buClr>
            </a:pPr>
            <a:r>
              <a:rPr lang="en" sz="1800" dirty="0" err="1">
                <a:latin typeface="+mj-lt"/>
              </a:rPr>
              <a:t>Quản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lý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thông</a:t>
            </a:r>
            <a:r>
              <a:rPr lang="en" sz="1800" dirty="0">
                <a:latin typeface="+mj-lt"/>
              </a:rPr>
              <a:t> tin users &amp; group</a:t>
            </a:r>
          </a:p>
          <a:p>
            <a:pPr marL="457200" lvl="0" indent="-228600" rtl="0">
              <a:spcBef>
                <a:spcPts val="0"/>
              </a:spcBef>
              <a:buClr>
                <a:srgbClr val="00B0F0"/>
              </a:buClr>
            </a:pPr>
            <a:r>
              <a:rPr lang="en" sz="1800" dirty="0" err="1">
                <a:latin typeface="+mj-lt"/>
              </a:rPr>
              <a:t>Quản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lý</a:t>
            </a:r>
            <a:r>
              <a:rPr lang="en" sz="1800" dirty="0">
                <a:latin typeface="+mj-lt"/>
              </a:rPr>
              <a:t> backlog, sprint, issue, workflow, release, version, report.</a:t>
            </a:r>
          </a:p>
          <a:p>
            <a:pPr marL="457200" lvl="0" indent="-228600" rtl="0">
              <a:spcBef>
                <a:spcPts val="0"/>
              </a:spcBef>
              <a:buClr>
                <a:srgbClr val="00B0F0"/>
              </a:buClr>
            </a:pPr>
            <a:r>
              <a:rPr lang="en" sz="1800" dirty="0" err="1">
                <a:latin typeface="+mj-lt"/>
              </a:rPr>
              <a:t>Cài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đặt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thông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báo</a:t>
            </a:r>
            <a:r>
              <a:rPr lang="en" sz="1800" dirty="0">
                <a:latin typeface="+mj-lt"/>
              </a:rPr>
              <a:t> </a:t>
            </a:r>
            <a:r>
              <a:rPr lang="en" sz="1800" dirty="0" err="1">
                <a:latin typeface="+mj-lt"/>
              </a:rPr>
              <a:t>cho</a:t>
            </a:r>
            <a:r>
              <a:rPr lang="en" sz="1800" dirty="0">
                <a:latin typeface="+mj-lt"/>
              </a:rPr>
              <a:t> email</a:t>
            </a:r>
          </a:p>
        </p:txBody>
      </p:sp>
    </p:spTree>
    <p:extLst>
      <p:ext uri="{BB962C8B-B14F-4D97-AF65-F5344CB8AC3E}">
        <p14:creationId xmlns:p14="http://schemas.microsoft.com/office/powerpoint/2010/main" val="3915421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1067087" y="320329"/>
            <a:ext cx="5972100" cy="635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sz="2200" dirty="0">
                <a:latin typeface="+mj-lt"/>
              </a:rPr>
              <a:t>KHỐI LƯỢNG CÔNG VIỆC ĐÃ THỰC HIỆN</a:t>
            </a:r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1067087" y="1144273"/>
            <a:ext cx="5972100" cy="30428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rgbClr val="00B0F0"/>
              </a:buClr>
            </a:pPr>
            <a:r>
              <a:rPr lang="en" sz="1800" dirty="0" err="1">
                <a:latin typeface="+mn-lt"/>
              </a:rPr>
              <a:t>Họp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cùng</a:t>
            </a:r>
            <a:r>
              <a:rPr lang="en" sz="1800" dirty="0">
                <a:latin typeface="+mn-lt"/>
              </a:rPr>
              <a:t> GVHD, </a:t>
            </a:r>
            <a:r>
              <a:rPr lang="en" sz="1800" dirty="0" err="1">
                <a:latin typeface="+mn-lt"/>
              </a:rPr>
              <a:t>thống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nhất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và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đưa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ra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giải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pháp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tối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ưu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cho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hệ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thống</a:t>
            </a:r>
            <a:r>
              <a:rPr lang="en" sz="1800" dirty="0">
                <a:latin typeface="+mn-lt"/>
              </a:rPr>
              <a:t>, </a:t>
            </a:r>
            <a:r>
              <a:rPr lang="en" sz="1800" dirty="0" err="1">
                <a:latin typeface="+mn-lt"/>
              </a:rPr>
              <a:t>lập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kế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hoạch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theo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từng</a:t>
            </a:r>
            <a:r>
              <a:rPr lang="en" sz="1800" dirty="0">
                <a:latin typeface="+mn-lt"/>
              </a:rPr>
              <a:t> sprint, </a:t>
            </a:r>
            <a:r>
              <a:rPr lang="en" sz="1800" dirty="0" err="1">
                <a:latin typeface="+mn-lt"/>
              </a:rPr>
              <a:t>báo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cáo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tiến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độ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hàng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tuần</a:t>
            </a:r>
            <a:endParaRPr lang="en" sz="1800" dirty="0">
              <a:latin typeface="+mn-lt"/>
            </a:endParaRPr>
          </a:p>
          <a:p>
            <a:pPr marL="457200" lvl="0" indent="-228600" rtl="0">
              <a:spcBef>
                <a:spcPts val="0"/>
              </a:spcBef>
              <a:buClr>
                <a:srgbClr val="00B0F0"/>
              </a:buClr>
            </a:pPr>
            <a:r>
              <a:rPr lang="en" sz="1800" dirty="0" err="1">
                <a:latin typeface="+mn-lt"/>
              </a:rPr>
              <a:t>Tìm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hiểu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và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tham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khảo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cách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thức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hoạt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động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của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một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số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hệ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thống</a:t>
            </a:r>
            <a:r>
              <a:rPr lang="en" sz="1800" dirty="0">
                <a:latin typeface="+mn-lt"/>
              </a:rPr>
              <a:t> </a:t>
            </a:r>
            <a:r>
              <a:rPr lang="en" sz="1800" dirty="0" err="1">
                <a:latin typeface="+mn-lt"/>
              </a:rPr>
              <a:t>thật</a:t>
            </a:r>
            <a:r>
              <a:rPr lang="en" sz="1800" dirty="0">
                <a:latin typeface="+mn-lt"/>
              </a:rPr>
              <a:t> (Jira, Trello</a:t>
            </a:r>
            <a:r>
              <a:rPr lang="en" sz="1800" dirty="0">
                <a:latin typeface="+mj-lt"/>
              </a:rPr>
              <a:t>)</a:t>
            </a:r>
          </a:p>
          <a:p>
            <a:pPr marL="457200" lvl="0" indent="-228600">
              <a:buClr>
                <a:srgbClr val="00B0F0"/>
              </a:buClr>
            </a:pPr>
            <a:r>
              <a:rPr lang="vi-VN" sz="1800" dirty="0">
                <a:latin typeface="+mn-lt"/>
              </a:rPr>
              <a:t>Tìm hiểu và nghiên cứu các công nghệ đã chọn, cấu hình môi trường</a:t>
            </a:r>
            <a:endParaRPr lang="en-US" sz="1800" dirty="0">
              <a:latin typeface="+mn-lt"/>
            </a:endParaRPr>
          </a:p>
          <a:p>
            <a:pPr marL="457200" lvl="0" indent="-228600">
              <a:buClr>
                <a:srgbClr val="00B0F0"/>
              </a:buClr>
            </a:pPr>
            <a:r>
              <a:rPr lang="en-US" sz="1800" dirty="0" err="1">
                <a:latin typeface="+mn-lt"/>
              </a:rPr>
              <a:t>Thiết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kết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giao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diện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của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ứng</a:t>
            </a:r>
            <a:r>
              <a:rPr lang="en-US" sz="1800" dirty="0">
                <a:latin typeface="+mn-lt"/>
              </a:rPr>
              <a:t> </a:t>
            </a:r>
            <a:r>
              <a:rPr lang="en-US" sz="1800" dirty="0" err="1">
                <a:latin typeface="+mn-lt"/>
              </a:rPr>
              <a:t>dụng</a:t>
            </a:r>
            <a:r>
              <a:rPr lang="en-US" sz="1800" dirty="0">
                <a:latin typeface="+mn-lt"/>
              </a:rPr>
              <a:t> (Client side).</a:t>
            </a:r>
          </a:p>
          <a:p>
            <a:pPr marL="457200" lvl="0" indent="-228600">
              <a:buClr>
                <a:srgbClr val="00B0F0"/>
              </a:buClr>
            </a:pPr>
            <a:r>
              <a:rPr lang="vi-VN" sz="1800" dirty="0">
                <a:latin typeface="+mn-lt"/>
              </a:rPr>
              <a:t>Thiết kế cơ sở dữ liệu, API (Server side).</a:t>
            </a: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91849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1067087" y="392023"/>
            <a:ext cx="5972100" cy="635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sz="2200" dirty="0">
                <a:latin typeface="+mj-lt"/>
              </a:rPr>
              <a:t>KHỐI LƯỢNG CÔNG VIỆC ĐÃ THỰC HIỆN</a:t>
            </a:r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1067087" y="1161365"/>
            <a:ext cx="5972100" cy="324292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228600">
              <a:buClr>
                <a:srgbClr val="00B0F0"/>
              </a:buClr>
            </a:pPr>
            <a:r>
              <a:rPr lang="en-US" sz="1800" dirty="0" err="1">
                <a:latin typeface="Arial"/>
              </a:rPr>
              <a:t>Cài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đặt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thông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báo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cho</a:t>
            </a:r>
            <a:r>
              <a:rPr lang="en-US" sz="1800" dirty="0">
                <a:latin typeface="Arial"/>
              </a:rPr>
              <a:t> email</a:t>
            </a:r>
            <a:endParaRPr lang="en-US" sz="1800" dirty="0">
              <a:latin typeface="+mj-lt"/>
            </a:endParaRPr>
          </a:p>
          <a:p>
            <a:pPr marL="457200" lvl="0" indent="-228600">
              <a:buClr>
                <a:srgbClr val="00B0F0"/>
              </a:buClr>
            </a:pPr>
            <a:r>
              <a:rPr lang="en-US" sz="1800" dirty="0" err="1">
                <a:latin typeface="+mj-lt"/>
              </a:rPr>
              <a:t>Xử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lí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các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hành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động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từ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phía</a:t>
            </a:r>
            <a:r>
              <a:rPr lang="en-US" sz="1800" dirty="0">
                <a:latin typeface="+mj-lt"/>
              </a:rPr>
              <a:t> Client request </a:t>
            </a:r>
            <a:r>
              <a:rPr lang="en-US" sz="1800" dirty="0" err="1">
                <a:latin typeface="+mj-lt"/>
              </a:rPr>
              <a:t>về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phía</a:t>
            </a:r>
            <a:r>
              <a:rPr lang="en-US" sz="1800" dirty="0">
                <a:latin typeface="+mj-lt"/>
              </a:rPr>
              <a:t> Server</a:t>
            </a:r>
          </a:p>
          <a:p>
            <a:pPr marL="514350" lvl="0" indent="-285750">
              <a:buClr>
                <a:srgbClr val="00B0F0"/>
              </a:buClr>
            </a:pPr>
            <a:r>
              <a:rPr lang="en-US" sz="1800" dirty="0" err="1">
                <a:latin typeface="+mj-lt"/>
              </a:rPr>
              <a:t>Quản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lý</a:t>
            </a:r>
            <a:r>
              <a:rPr lang="en-US" sz="1800" dirty="0">
                <a:latin typeface="+mj-lt"/>
              </a:rPr>
              <a:t> project</a:t>
            </a:r>
          </a:p>
          <a:p>
            <a:pPr marL="514350" indent="-285750">
              <a:buClr>
                <a:srgbClr val="00B0F0"/>
              </a:buClr>
            </a:pPr>
            <a:r>
              <a:rPr lang="en-US" sz="1800" dirty="0" err="1">
                <a:latin typeface="+mj-lt"/>
              </a:rPr>
              <a:t>Quản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lý</a:t>
            </a:r>
            <a:r>
              <a:rPr lang="en-US" sz="1800" dirty="0">
                <a:latin typeface="+mj-lt"/>
              </a:rPr>
              <a:t> backlog</a:t>
            </a:r>
          </a:p>
          <a:p>
            <a:pPr marL="514350" indent="-285750">
              <a:buClr>
                <a:srgbClr val="00B0F0"/>
              </a:buClr>
            </a:pPr>
            <a:r>
              <a:rPr lang="en-US" sz="1800" dirty="0" err="1">
                <a:latin typeface="+mj-lt"/>
              </a:rPr>
              <a:t>Quản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lý</a:t>
            </a:r>
            <a:r>
              <a:rPr lang="en-US" sz="1800" dirty="0">
                <a:latin typeface="+mj-lt"/>
              </a:rPr>
              <a:t> sprint</a:t>
            </a:r>
          </a:p>
          <a:p>
            <a:pPr marL="514350" indent="-285750">
              <a:buClr>
                <a:srgbClr val="00B0F0"/>
              </a:buClr>
            </a:pPr>
            <a:r>
              <a:rPr lang="en-US" sz="1800" dirty="0" err="1">
                <a:latin typeface="+mj-lt"/>
              </a:rPr>
              <a:t>Quản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lý</a:t>
            </a:r>
            <a:r>
              <a:rPr lang="en-US" sz="1800" dirty="0">
                <a:latin typeface="+mj-lt"/>
              </a:rPr>
              <a:t> issue</a:t>
            </a:r>
          </a:p>
          <a:p>
            <a:pPr marL="514350" indent="-285750">
              <a:buClr>
                <a:srgbClr val="00B0F0"/>
              </a:buClr>
            </a:pPr>
            <a:r>
              <a:rPr lang="en-US" sz="1800" dirty="0" err="1">
                <a:latin typeface="+mj-lt"/>
              </a:rPr>
              <a:t>Quản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lý</a:t>
            </a:r>
            <a:r>
              <a:rPr lang="en-US" sz="1800" dirty="0">
                <a:latin typeface="+mj-lt"/>
              </a:rPr>
              <a:t> active sprint</a:t>
            </a:r>
          </a:p>
          <a:p>
            <a:pPr marL="514350" indent="-285750">
              <a:buClr>
                <a:srgbClr val="00B0F0"/>
              </a:buClr>
            </a:pPr>
            <a:r>
              <a:rPr lang="en-US" sz="1800" dirty="0" err="1">
                <a:latin typeface="+mj-lt"/>
              </a:rPr>
              <a:t>Quản</a:t>
            </a:r>
            <a:r>
              <a:rPr lang="en-US" sz="1800" dirty="0">
                <a:latin typeface="+mj-lt"/>
              </a:rPr>
              <a:t> </a:t>
            </a:r>
            <a:r>
              <a:rPr lang="en-US" sz="1800" dirty="0" err="1">
                <a:latin typeface="+mj-lt"/>
              </a:rPr>
              <a:t>lý</a:t>
            </a:r>
            <a:r>
              <a:rPr lang="en-US" sz="1800" dirty="0">
                <a:latin typeface="+mj-lt"/>
              </a:rPr>
              <a:t> user</a:t>
            </a:r>
          </a:p>
        </p:txBody>
      </p:sp>
    </p:spTree>
    <p:extLst>
      <p:ext uri="{BB962C8B-B14F-4D97-AF65-F5344CB8AC3E}">
        <p14:creationId xmlns:p14="http://schemas.microsoft.com/office/powerpoint/2010/main" val="2247095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1067087" y="256969"/>
            <a:ext cx="5972100" cy="6359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/>
            <a:r>
              <a:rPr lang="en" dirty="0">
                <a:latin typeface="+mj-lt"/>
              </a:rPr>
              <a:t>KHÓ KHĂN</a:t>
            </a:r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1067087" y="1143673"/>
            <a:ext cx="5972100" cy="254283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indent="-228600">
              <a:buClr>
                <a:srgbClr val="00B0F0"/>
              </a:buClr>
            </a:pPr>
            <a:r>
              <a:rPr lang="en-US" sz="1800" dirty="0" err="1">
                <a:latin typeface="Arial"/>
              </a:rPr>
              <a:t>Chưa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có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kinh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nghiệm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xây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dựng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hệ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thống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chạy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realtime</a:t>
            </a:r>
            <a:endParaRPr lang="en-US" sz="1800" dirty="0">
              <a:latin typeface="Arial"/>
            </a:endParaRPr>
          </a:p>
          <a:p>
            <a:pPr marL="457200" indent="-228600">
              <a:buClr>
                <a:srgbClr val="00B0F0"/>
              </a:buClr>
            </a:pPr>
            <a:r>
              <a:rPr lang="en-US" sz="1800" dirty="0" err="1">
                <a:latin typeface="Arial"/>
              </a:rPr>
              <a:t>Các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bước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đầu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về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việc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tìm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hiểu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các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công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nghệ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mới</a:t>
            </a:r>
            <a:endParaRPr lang="en-US" sz="1800" dirty="0">
              <a:latin typeface="Arial"/>
            </a:endParaRPr>
          </a:p>
          <a:p>
            <a:pPr marL="457200" indent="-228600">
              <a:buClr>
                <a:srgbClr val="00B0F0"/>
              </a:buClr>
            </a:pPr>
            <a:r>
              <a:rPr lang="en-US" sz="1800" dirty="0" err="1">
                <a:latin typeface="Arial"/>
              </a:rPr>
              <a:t>Chưa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sử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dụng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được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các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kỹ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thuật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cao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về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mặt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công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nghệ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vào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việc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xử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lí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bài</a:t>
            </a:r>
            <a:r>
              <a:rPr lang="en-US" sz="1800" dirty="0">
                <a:latin typeface="Arial"/>
              </a:rPr>
              <a:t> </a:t>
            </a:r>
            <a:r>
              <a:rPr lang="en-US" sz="1800" dirty="0" err="1">
                <a:latin typeface="Arial"/>
              </a:rPr>
              <a:t>toán</a:t>
            </a:r>
            <a:endParaRPr lang="en-US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3131712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{F284E34C-736F-B147-8040-BAC5CBF37B15}tf10001119</Template>
  <TotalTime>383</TotalTime>
  <Words>403</Words>
  <Application>Microsoft Macintosh PowerPoint</Application>
  <PresentationFormat>On-screen Show (16:9)</PresentationFormat>
  <Paragraphs>42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Hind</vt:lpstr>
      <vt:lpstr>Gill Sans MT</vt:lpstr>
      <vt:lpstr>Gallery</vt:lpstr>
      <vt:lpstr>PowerPoint Presentation</vt:lpstr>
      <vt:lpstr>PowerPoint Presentation</vt:lpstr>
      <vt:lpstr>NỘI DUNG</vt:lpstr>
      <vt:lpstr>MỤC TIÊU</vt:lpstr>
      <vt:lpstr>Scrum</vt:lpstr>
      <vt:lpstr>NỘI DUNG THỰC HIệN</vt:lpstr>
      <vt:lpstr>KHỐI LƯỢNG CÔNG VIỆC ĐÃ THỰC HIỆN</vt:lpstr>
      <vt:lpstr>KHỐI LƯỢNG CÔNG VIỆC ĐÃ THỰC HIỆN</vt:lpstr>
      <vt:lpstr>KHÓ KHĂN</vt:lpstr>
      <vt:lpstr>CẢM ƠN THẦY CÔ VÀ CÁC BẠN ĐÃ LẮNG NGHE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Office User</cp:lastModifiedBy>
  <cp:revision>15</cp:revision>
  <dcterms:modified xsi:type="dcterms:W3CDTF">2019-05-09T07:44:44Z</dcterms:modified>
</cp:coreProperties>
</file>